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Mono Medium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MonoMedium-bold.fntdata"/><Relationship Id="rId41" Type="http://schemas.openxmlformats.org/officeDocument/2006/relationships/font" Target="fonts/RobotoMonoMedium-regular.fntdata"/><Relationship Id="rId44" Type="http://schemas.openxmlformats.org/officeDocument/2006/relationships/font" Target="fonts/RobotoMonoMedium-boldItalic.fntdata"/><Relationship Id="rId43" Type="http://schemas.openxmlformats.org/officeDocument/2006/relationships/font" Target="fonts/RobotoMonoMedium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1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54" Type="http://schemas.openxmlformats.org/officeDocument/2006/relationships/font" Target="fonts/RobotoLight-bold.fntdata"/><Relationship Id="rId13" Type="http://schemas.openxmlformats.org/officeDocument/2006/relationships/slide" Target="slides/slide8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8c171313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8c171313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8c171313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8c171313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8c171313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8c171313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c171313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c171313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8c171313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8c171313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8c171313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8c171313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8c171313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8c171313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8c171313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8c171313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8c171313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8c171313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8c171313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8c171313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logo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67222351c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67222351c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8c171313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8c171313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This is due to the following reasons: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When WordPress releases security updates, the plugins also need to be updated.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However, many third party developers of plugins don't provide timely updates, leaving their plugins vulnerable.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In addition, many third-party developers simply write bad code, leaving their plugins vulnerable to exploitation in the first place.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8c171313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8c171313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logo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8c171313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8c171313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8c171313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8c171313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8c171313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8c171313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db031c8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db031c8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8c171313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8c171313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8c171313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8c171313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db031c8b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db031c8b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8c171313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8c171313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8bde83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8bde83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8c171313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58c171313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8c171313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8c171313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db031c8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db031c8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db031c8b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db031c8b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bde835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bde835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db031c8b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db031c8b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8c17131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8c17131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8c17131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8c17131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4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0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1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100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Relationship Id="rId8" Type="http://schemas.openxmlformats.org/officeDocument/2006/relationships/image" Target="../media/image6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image" Target="../media/image108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9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80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0.png"/><Relationship Id="rId7" Type="http://schemas.openxmlformats.org/officeDocument/2006/relationships/image" Target="../media/image94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9.png"/><Relationship Id="rId4" Type="http://schemas.openxmlformats.org/officeDocument/2006/relationships/image" Target="../media/image104.png"/><Relationship Id="rId5" Type="http://schemas.openxmlformats.org/officeDocument/2006/relationships/image" Target="../media/image10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3 Day 3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69225" y="152400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Review and Project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Website Enumeration</a:t>
            </a:r>
            <a:endParaRPr/>
          </a:p>
        </p:txBody>
      </p:sp>
      <p:sp>
        <p:nvSpPr>
          <p:cNvPr id="1103" name="Google Shape;1103;p61"/>
          <p:cNvSpPr txBox="1"/>
          <p:nvPr>
            <p:ph idx="1" type="subTitle"/>
          </p:nvPr>
        </p:nvSpPr>
        <p:spPr>
          <a:xfrm>
            <a:off x="0" y="6259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Web Server exploitations begin with host enumeration. Attacker will often fo the following: </a:t>
            </a:r>
            <a:endParaRPr/>
          </a:p>
        </p:txBody>
      </p:sp>
      <p:sp>
        <p:nvSpPr>
          <p:cNvPr id="1104" name="Google Shape;110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Navigate to the target URL and browse the site manually.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7" name="Google Shape;1107;p6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Burp Suite to “spider” the site.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8" name="Google Shape;1108;p6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a tool called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wfuzz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to brute-force directory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enumeration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9" name="Google Shape;1109;p6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a tool called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to attack WordPress installations.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/>
          <p:nvPr>
            <p:ph type="title"/>
          </p:nvPr>
        </p:nvSpPr>
        <p:spPr>
          <a:xfrm>
            <a:off x="2544050" y="928375"/>
            <a:ext cx="57702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Browsing a target site manually allows attackers to generate a 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sitemap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400">
                <a:solidFill>
                  <a:srgbClr val="24292E"/>
                </a:solidFill>
              </a:rPr>
              <a:t>without sending a large number of consecutive requests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Thus, attackers can determine which resources the site exposes </a:t>
            </a:r>
            <a:r>
              <a:rPr lang="en" sz="2400">
                <a:solidFill>
                  <a:srgbClr val="24292E"/>
                </a:solidFill>
              </a:rPr>
              <a:t>without triggering an intrusion detection system or rate-limiting firewall rule</a:t>
            </a:r>
            <a:r>
              <a:rPr lang="en" sz="2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Spider</a:t>
            </a:r>
            <a:endParaRPr/>
          </a:p>
        </p:txBody>
      </p:sp>
      <p:sp>
        <p:nvSpPr>
          <p:cNvPr id="1122" name="Google Shape;1122;p63"/>
          <p:cNvSpPr txBox="1"/>
          <p:nvPr>
            <p:ph idx="1" type="subTitle"/>
          </p:nvPr>
        </p:nvSpPr>
        <p:spPr>
          <a:xfrm>
            <a:off x="0" y="675975"/>
            <a:ext cx="92541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 automatically discovers web pages on a given domain. It works as follows: </a:t>
            </a:r>
            <a:endParaRPr/>
          </a:p>
        </p:txBody>
      </p:sp>
      <p:sp>
        <p:nvSpPr>
          <p:cNvPr id="1123" name="Google Shape;112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4" name="Google Shape;112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Reads the HTML of the target site’s home page. </a:t>
            </a:r>
            <a:endParaRPr sz="1800"/>
          </a:p>
        </p:txBody>
      </p:sp>
      <p:sp>
        <p:nvSpPr>
          <p:cNvPr id="1126" name="Google Shape;1126;p6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Finds links to other pages on the site (“internal links”).</a:t>
            </a:r>
            <a:endParaRPr sz="1800"/>
          </a:p>
        </p:txBody>
      </p:sp>
      <p:sp>
        <p:nvSpPr>
          <p:cNvPr id="1127" name="Google Shape;1127;p6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Follows these links and records the URLs.</a:t>
            </a:r>
            <a:endParaRPr sz="1800"/>
          </a:p>
        </p:txBody>
      </p:sp>
      <p:sp>
        <p:nvSpPr>
          <p:cNvPr id="1128" name="Google Shape;1128;p6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Repeats the above steps on each of the discovered page.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Spider</a:t>
            </a:r>
            <a:endParaRPr/>
          </a:p>
        </p:txBody>
      </p:sp>
      <p:sp>
        <p:nvSpPr>
          <p:cNvPr id="1134" name="Google Shape;113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25" y="1925250"/>
            <a:ext cx="2104299" cy="17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4"/>
          <p:cNvSpPr txBox="1"/>
          <p:nvPr/>
        </p:nvSpPr>
        <p:spPr>
          <a:xfrm>
            <a:off x="851900" y="2048700"/>
            <a:ext cx="1845300" cy="113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&lt;h1&gt; Simplified HTML Homepage&lt;/h1&gt;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&lt;p&gt; Nothing to see here. &lt;/p&gt;   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&lt;a href= </a:t>
            </a:r>
            <a:r>
              <a:rPr lang="en" sz="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interna-link1.net</a:t>
            </a:r>
            <a:r>
              <a:rPr lang="en" sz="7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&lt;/a&gt;</a:t>
            </a:r>
            <a:endParaRPr sz="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 </a:t>
            </a:r>
            <a:r>
              <a:rPr lang="en" sz="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interna-link2.net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&gt;&lt;/a&gt;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 </a:t>
            </a:r>
            <a:r>
              <a:rPr lang="en" sz="7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interna-link3.net</a:t>
            </a: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&gt;&lt;/a&gt;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sz="7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64"/>
          <p:cNvSpPr/>
          <p:nvPr/>
        </p:nvSpPr>
        <p:spPr>
          <a:xfrm>
            <a:off x="894675" y="2565575"/>
            <a:ext cx="1802400" cy="35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>
            <a:off x="3670800" y="1460400"/>
            <a:ext cx="2104200" cy="533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1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html w/ discoverable links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40" name="Google Shape;1140;p64"/>
          <p:cNvCxnSpPr>
            <a:endCxn id="1139" idx="1"/>
          </p:cNvCxnSpPr>
          <p:nvPr/>
        </p:nvCxnSpPr>
        <p:spPr>
          <a:xfrm flipH="1" rot="10800000">
            <a:off x="2828700" y="1727250"/>
            <a:ext cx="842100" cy="82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64"/>
          <p:cNvCxnSpPr/>
          <p:nvPr/>
        </p:nvCxnSpPr>
        <p:spPr>
          <a:xfrm>
            <a:off x="2838600" y="2773013"/>
            <a:ext cx="822300" cy="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64"/>
          <p:cNvCxnSpPr>
            <a:endCxn id="1143" idx="1"/>
          </p:cNvCxnSpPr>
          <p:nvPr/>
        </p:nvCxnSpPr>
        <p:spPr>
          <a:xfrm>
            <a:off x="2825400" y="2996488"/>
            <a:ext cx="845400" cy="99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44" name="Google Shape;1144;p64"/>
          <p:cNvSpPr/>
          <p:nvPr/>
        </p:nvSpPr>
        <p:spPr>
          <a:xfrm>
            <a:off x="3670800" y="2532213"/>
            <a:ext cx="2104200" cy="5337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2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html w/discoverable links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64"/>
          <p:cNvSpPr/>
          <p:nvPr/>
        </p:nvSpPr>
        <p:spPr>
          <a:xfrm>
            <a:off x="3670800" y="3724438"/>
            <a:ext cx="2104200" cy="5337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html w/ discoverable links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64"/>
          <p:cNvSpPr/>
          <p:nvPr/>
        </p:nvSpPr>
        <p:spPr>
          <a:xfrm>
            <a:off x="6138800" y="756875"/>
            <a:ext cx="21042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1a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64"/>
          <p:cNvSpPr/>
          <p:nvPr/>
        </p:nvSpPr>
        <p:spPr>
          <a:xfrm>
            <a:off x="6138800" y="1249813"/>
            <a:ext cx="21042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1b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7" name="Google Shape;1147;p64"/>
          <p:cNvSpPr/>
          <p:nvPr/>
        </p:nvSpPr>
        <p:spPr>
          <a:xfrm>
            <a:off x="6138800" y="1742750"/>
            <a:ext cx="2104200" cy="22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1c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8" name="Google Shape;1148;p64"/>
          <p:cNvSpPr/>
          <p:nvPr/>
        </p:nvSpPr>
        <p:spPr>
          <a:xfrm>
            <a:off x="6138800" y="2150038"/>
            <a:ext cx="2104200" cy="2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2a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9" name="Google Shape;1149;p64"/>
          <p:cNvSpPr/>
          <p:nvPr/>
        </p:nvSpPr>
        <p:spPr>
          <a:xfrm>
            <a:off x="6138800" y="2642975"/>
            <a:ext cx="2104200" cy="2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2b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0" name="Google Shape;1150;p64"/>
          <p:cNvSpPr/>
          <p:nvPr/>
        </p:nvSpPr>
        <p:spPr>
          <a:xfrm>
            <a:off x="6138800" y="3135913"/>
            <a:ext cx="2104200" cy="226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2c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64"/>
          <p:cNvSpPr/>
          <p:nvPr/>
        </p:nvSpPr>
        <p:spPr>
          <a:xfrm>
            <a:off x="6138800" y="3486113"/>
            <a:ext cx="21042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3a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64"/>
          <p:cNvSpPr/>
          <p:nvPr/>
        </p:nvSpPr>
        <p:spPr>
          <a:xfrm>
            <a:off x="6138800" y="3979050"/>
            <a:ext cx="21042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3b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64"/>
          <p:cNvSpPr/>
          <p:nvPr/>
        </p:nvSpPr>
        <p:spPr>
          <a:xfrm>
            <a:off x="6138800" y="4471988"/>
            <a:ext cx="2104200" cy="226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Internal link 3c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54" name="Google Shape;1154;p64"/>
          <p:cNvCxnSpPr>
            <a:stCxn id="1139" idx="3"/>
            <a:endCxn id="1145" idx="1"/>
          </p:cNvCxnSpPr>
          <p:nvPr/>
        </p:nvCxnSpPr>
        <p:spPr>
          <a:xfrm flipH="1" rot="10800000">
            <a:off x="5775000" y="870150"/>
            <a:ext cx="363900" cy="85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64"/>
          <p:cNvCxnSpPr>
            <a:stCxn id="1139" idx="3"/>
            <a:endCxn id="1146" idx="1"/>
          </p:cNvCxnSpPr>
          <p:nvPr/>
        </p:nvCxnSpPr>
        <p:spPr>
          <a:xfrm flipH="1" rot="10800000">
            <a:off x="5775000" y="1363350"/>
            <a:ext cx="363900" cy="36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64"/>
          <p:cNvCxnSpPr>
            <a:stCxn id="1139" idx="3"/>
            <a:endCxn id="1147" idx="1"/>
          </p:cNvCxnSpPr>
          <p:nvPr/>
        </p:nvCxnSpPr>
        <p:spPr>
          <a:xfrm>
            <a:off x="5775000" y="1727250"/>
            <a:ext cx="363900" cy="12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64"/>
          <p:cNvCxnSpPr>
            <a:stCxn id="1144" idx="3"/>
            <a:endCxn id="1148" idx="1"/>
          </p:cNvCxnSpPr>
          <p:nvPr/>
        </p:nvCxnSpPr>
        <p:spPr>
          <a:xfrm flipH="1" rot="10800000">
            <a:off x="5775000" y="2263563"/>
            <a:ext cx="363900" cy="53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8" name="Google Shape;1158;p64"/>
          <p:cNvCxnSpPr>
            <a:stCxn id="1144" idx="3"/>
            <a:endCxn id="1149" idx="1"/>
          </p:cNvCxnSpPr>
          <p:nvPr/>
        </p:nvCxnSpPr>
        <p:spPr>
          <a:xfrm flipH="1" rot="10800000">
            <a:off x="5775000" y="2756463"/>
            <a:ext cx="363900" cy="4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9" name="Google Shape;1159;p64"/>
          <p:cNvCxnSpPr>
            <a:stCxn id="1144" idx="3"/>
            <a:endCxn id="1150" idx="1"/>
          </p:cNvCxnSpPr>
          <p:nvPr/>
        </p:nvCxnSpPr>
        <p:spPr>
          <a:xfrm>
            <a:off x="5775000" y="2799063"/>
            <a:ext cx="363900" cy="45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64"/>
          <p:cNvCxnSpPr>
            <a:stCxn id="1143" idx="3"/>
            <a:endCxn id="1151" idx="1"/>
          </p:cNvCxnSpPr>
          <p:nvPr/>
        </p:nvCxnSpPr>
        <p:spPr>
          <a:xfrm flipH="1" rot="10800000">
            <a:off x="5775000" y="3599488"/>
            <a:ext cx="363900" cy="39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64"/>
          <p:cNvCxnSpPr>
            <a:stCxn id="1143" idx="3"/>
            <a:endCxn id="1152" idx="1"/>
          </p:cNvCxnSpPr>
          <p:nvPr/>
        </p:nvCxnSpPr>
        <p:spPr>
          <a:xfrm>
            <a:off x="5775000" y="3991288"/>
            <a:ext cx="363900" cy="10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64"/>
          <p:cNvCxnSpPr>
            <a:stCxn id="1143" idx="3"/>
            <a:endCxn id="1153" idx="1"/>
          </p:cNvCxnSpPr>
          <p:nvPr/>
        </p:nvCxnSpPr>
        <p:spPr>
          <a:xfrm>
            <a:off x="5775000" y="3991288"/>
            <a:ext cx="363900" cy="59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64"/>
          <p:cNvCxnSpPr>
            <a:stCxn id="1145" idx="3"/>
          </p:cNvCxnSpPr>
          <p:nvPr/>
        </p:nvCxnSpPr>
        <p:spPr>
          <a:xfrm>
            <a:off x="8243000" y="870275"/>
            <a:ext cx="61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64" name="Google Shape;1164;p64"/>
          <p:cNvCxnSpPr>
            <a:stCxn id="1146" idx="3"/>
          </p:cNvCxnSpPr>
          <p:nvPr/>
        </p:nvCxnSpPr>
        <p:spPr>
          <a:xfrm>
            <a:off x="8243000" y="1363213"/>
            <a:ext cx="56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165" name="Google Shape;11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64530">
            <a:off x="200149" y="1051162"/>
            <a:ext cx="1035137" cy="113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6" name="Google Shape;1166;p64"/>
          <p:cNvCxnSpPr>
            <a:stCxn id="1147" idx="3"/>
          </p:cNvCxnSpPr>
          <p:nvPr/>
        </p:nvCxnSpPr>
        <p:spPr>
          <a:xfrm>
            <a:off x="8243000" y="1856150"/>
            <a:ext cx="56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64"/>
          <p:cNvCxnSpPr>
            <a:stCxn id="1148" idx="3"/>
          </p:cNvCxnSpPr>
          <p:nvPr/>
        </p:nvCxnSpPr>
        <p:spPr>
          <a:xfrm>
            <a:off x="8243000" y="2263438"/>
            <a:ext cx="5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p64"/>
          <p:cNvCxnSpPr>
            <a:stCxn id="1149" idx="3"/>
          </p:cNvCxnSpPr>
          <p:nvPr/>
        </p:nvCxnSpPr>
        <p:spPr>
          <a:xfrm>
            <a:off x="8243000" y="2756375"/>
            <a:ext cx="5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p64"/>
          <p:cNvCxnSpPr>
            <a:stCxn id="1150" idx="3"/>
          </p:cNvCxnSpPr>
          <p:nvPr/>
        </p:nvCxnSpPr>
        <p:spPr>
          <a:xfrm>
            <a:off x="8243000" y="3249313"/>
            <a:ext cx="56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70" name="Google Shape;1170;p64"/>
          <p:cNvCxnSpPr>
            <a:stCxn id="1151" idx="3"/>
          </p:cNvCxnSpPr>
          <p:nvPr/>
        </p:nvCxnSpPr>
        <p:spPr>
          <a:xfrm>
            <a:off x="8243000" y="3599513"/>
            <a:ext cx="56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64"/>
          <p:cNvCxnSpPr>
            <a:stCxn id="1152" idx="3"/>
          </p:cNvCxnSpPr>
          <p:nvPr/>
        </p:nvCxnSpPr>
        <p:spPr>
          <a:xfrm>
            <a:off x="8243000" y="4092450"/>
            <a:ext cx="564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72" name="Google Shape;1172;p64"/>
          <p:cNvCxnSpPr>
            <a:stCxn id="1153" idx="3"/>
          </p:cNvCxnSpPr>
          <p:nvPr/>
        </p:nvCxnSpPr>
        <p:spPr>
          <a:xfrm>
            <a:off x="8243000" y="4585388"/>
            <a:ext cx="55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Hidden files that are not linked from pages on the site can be discovered via </a:t>
            </a: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brute-force URL </a:t>
            </a:r>
            <a:r>
              <a:rPr lang="en" sz="3200">
                <a:latin typeface="Roboto Medium"/>
                <a:ea typeface="Roboto Medium"/>
                <a:cs typeface="Roboto Medium"/>
                <a:sym typeface="Roboto Medium"/>
              </a:rPr>
              <a:t>enumeration</a:t>
            </a:r>
            <a:r>
              <a:rPr lang="en" sz="3200"/>
              <a:t>. </a:t>
            </a:r>
            <a:endParaRPr sz="3200"/>
          </a:p>
        </p:txBody>
      </p:sp>
      <p:sp>
        <p:nvSpPr>
          <p:cNvPr id="1178" name="Google Shape;117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URL enumeration</a:t>
            </a:r>
            <a:endParaRPr/>
          </a:p>
        </p:txBody>
      </p:sp>
      <p:sp>
        <p:nvSpPr>
          <p:cNvPr id="1185" name="Google Shape;1185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fuzzing</a:t>
            </a:r>
            <a:r>
              <a:rPr lang="en"/>
              <a:t> tool called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wfuzz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is used for brute-force URL </a:t>
            </a:r>
            <a:r>
              <a:rPr lang="en"/>
              <a:t>enumeration</a:t>
            </a:r>
            <a:r>
              <a:rPr lang="en"/>
              <a:t>. </a:t>
            </a:r>
            <a:endParaRPr/>
          </a:p>
        </p:txBody>
      </p:sp>
      <p:sp>
        <p:nvSpPr>
          <p:cNvPr id="1186" name="Google Shape;118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6"/>
          <p:cNvSpPr txBox="1"/>
          <p:nvPr>
            <p:ph idx="3" type="body"/>
          </p:nvPr>
        </p:nvSpPr>
        <p:spPr>
          <a:xfrm>
            <a:off x="88350" y="1349600"/>
            <a:ext cx="90555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Fuzzing</a:t>
            </a:r>
            <a:r>
              <a:rPr lang="en" sz="1600"/>
              <a:t> is a vulnerability test in which attackers sends a barrage of random information to an application, with the goal of finding errors in how applications handle unexpected input.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Fuzzing tools typically do one of three things: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1. Taking legal input and mutating it. E.g.: </a:t>
            </a:r>
            <a:r>
              <a:rPr lang="en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john</a:t>
            </a:r>
            <a:r>
              <a:rPr lang="en" sz="1600"/>
              <a:t> → </a:t>
            </a:r>
            <a:r>
              <a:rPr lang="en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john[</a:t>
            </a:r>
            <a:endParaRPr sz="16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		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2. Generating random input from scratch. For example: </a:t>
            </a:r>
            <a:r>
              <a:rPr lang="en" sz="16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amy,amy1,as81::l</a:t>
            </a:r>
            <a:endParaRPr sz="16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3. A combination of the above.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89" name="Google Shape;11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00" y="1349600"/>
            <a:ext cx="597175" cy="87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w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fuzz</a:t>
            </a:r>
            <a:r>
              <a:rPr lang="en"/>
              <a:t> for URL Enumeration</a:t>
            </a:r>
            <a:endParaRPr/>
          </a:p>
        </p:txBody>
      </p:sp>
      <p:sp>
        <p:nvSpPr>
          <p:cNvPr id="1195" name="Google Shape;119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fuzz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simplifies the </a:t>
            </a:r>
            <a:r>
              <a:rPr lang="en"/>
              <a:t>process</a:t>
            </a:r>
            <a:r>
              <a:rPr lang="en"/>
              <a:t> of sending multiple url requests to a website and seeing which urls give errors. </a:t>
            </a:r>
            <a:endParaRPr/>
          </a:p>
        </p:txBody>
      </p:sp>
      <p:sp>
        <p:nvSpPr>
          <p:cNvPr id="1196" name="Google Shape;1196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7" name="Google Shape;119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7"/>
          <p:cNvSpPr txBox="1"/>
          <p:nvPr>
            <p:ph idx="3" type="body"/>
          </p:nvPr>
        </p:nvSpPr>
        <p:spPr>
          <a:xfrm>
            <a:off x="175" y="1557750"/>
            <a:ext cx="9144000" cy="3348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it works: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Provide </a:t>
            </a:r>
            <a:r>
              <a:rPr lang="en" sz="1800">
                <a:solidFill>
                  <a:srgbClr val="0000FF"/>
                </a:solidFill>
              </a:rPr>
              <a:t>wfuzz</a:t>
            </a:r>
            <a:r>
              <a:rPr lang="en" sz="1800"/>
              <a:t> with a url and a list of words to inject into the url.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0000FF"/>
                </a:solidFill>
              </a:rPr>
              <a:t>wfuzz</a:t>
            </a:r>
            <a:r>
              <a:rPr lang="en" sz="1800"/>
              <a:t> tries all the variations that result and reports what variations give errors or responses.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Fuzzing can cause denial of service because it requires sending a large number of requests very quickly. </a:t>
            </a:r>
            <a:r>
              <a:rPr b="1" lang="en" sz="1800"/>
              <a:t>Do not</a:t>
            </a:r>
            <a:r>
              <a:rPr lang="en" sz="1800"/>
              <a:t> use wfuzz against a site you do not have permission to attack.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00" y="34831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5" name="Google Shape;120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wfuzz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</a:t>
            </a:r>
            <a:endParaRPr/>
          </a:p>
        </p:txBody>
      </p:sp>
      <p:sp>
        <p:nvSpPr>
          <p:cNvPr id="1212" name="Google Shape;121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4" name="Google Shape;1214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WordPress</a:t>
            </a:r>
            <a:endParaRPr/>
          </a:p>
        </p:txBody>
      </p:sp>
      <p:sp>
        <p:nvSpPr>
          <p:cNvPr id="1220" name="Google Shape;122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is an open-source PHP framework for building websites.</a:t>
            </a:r>
            <a:endParaRPr/>
          </a:p>
        </p:txBody>
      </p:sp>
      <p:sp>
        <p:nvSpPr>
          <p:cNvPr id="1221" name="Google Shape;122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7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content management system for writing, sharing, and reviewing content through blog posts, without knowing HTML, CSS, or PHP. </a:t>
            </a:r>
            <a:endParaRPr/>
          </a:p>
        </p:txBody>
      </p:sp>
      <p:sp>
        <p:nvSpPr>
          <p:cNvPr id="1224" name="Google Shape;1224;p7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powers </a:t>
            </a:r>
            <a:r>
              <a:rPr b="1" lang="en"/>
              <a:t>33%</a:t>
            </a:r>
            <a:r>
              <a:rPr lang="en"/>
              <a:t> of websites on the Internet, making it a popular target for attacker. </a:t>
            </a:r>
            <a:endParaRPr/>
          </a:p>
        </p:txBody>
      </p:sp>
      <p:sp>
        <p:nvSpPr>
          <p:cNvPr id="1225" name="Google Shape;1225;p7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is  usually run on LAMP servers. </a:t>
            </a:r>
            <a:endParaRPr/>
          </a:p>
        </p:txBody>
      </p:sp>
      <p:sp>
        <p:nvSpPr>
          <p:cNvPr id="1226" name="Google Shape;1226;p7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large community of WordPress developers who create plugins for WP sites, which are often a source of major vulnerabilities. </a:t>
            </a:r>
            <a:endParaRPr/>
          </a:p>
        </p:txBody>
      </p:sp>
      <p:pic>
        <p:nvPicPr>
          <p:cNvPr id="1227" name="Google Shape;122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5" y="-58775"/>
            <a:ext cx="798700" cy="7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Perform URL enumeration and web-application fuzzing.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</a:t>
            </a:r>
            <a:r>
              <a:rPr lang="en" sz="2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r>
              <a:rPr lang="en" sz="2000"/>
              <a:t> to enumerate username for a Wordpress installation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Brute-force a Wordpress login with </a:t>
            </a:r>
            <a:r>
              <a:rPr lang="en" sz="20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endParaRPr sz="2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31" name="Google Shape;1031;p53"/>
          <p:cNvSpPr/>
          <p:nvPr/>
        </p:nvSpPr>
        <p:spPr>
          <a:xfrm>
            <a:off x="513375" y="13821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/>
          <p:nvPr/>
        </p:nvSpPr>
        <p:spPr>
          <a:xfrm>
            <a:off x="513375" y="18202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513375" y="225835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1"/>
          <p:cNvSpPr txBox="1"/>
          <p:nvPr>
            <p:ph type="title"/>
          </p:nvPr>
        </p:nvSpPr>
        <p:spPr>
          <a:xfrm>
            <a:off x="2544050" y="14281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WordPress and various </a:t>
            </a:r>
            <a:r>
              <a:rPr lang="en"/>
              <a:t>plugins</a:t>
            </a:r>
            <a:r>
              <a:rPr lang="en"/>
              <a:t> updated is a logistical challenge that often leaves websites vulnerable to attacks. </a:t>
            </a:r>
            <a:endParaRPr/>
          </a:p>
        </p:txBody>
      </p:sp>
      <p:sp>
        <p:nvSpPr>
          <p:cNvPr id="1233" name="Google Shape;1233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4" name="Google Shape;1234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wpscan</a:t>
            </a:r>
            <a:endParaRPr/>
          </a:p>
        </p:txBody>
      </p:sp>
      <p:sp>
        <p:nvSpPr>
          <p:cNvPr id="1240" name="Google Shape;1240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is a command line tool that performs WordPress-specific tasks: </a:t>
            </a:r>
            <a:endParaRPr/>
          </a:p>
        </p:txBody>
      </p:sp>
      <p:sp>
        <p:nvSpPr>
          <p:cNvPr id="1241" name="Google Shape;124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2" name="Google Shape;1242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550" y="2886750"/>
            <a:ext cx="2423150" cy="24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2"/>
          <p:cNvSpPr txBox="1"/>
          <p:nvPr/>
        </p:nvSpPr>
        <p:spPr>
          <a:xfrm>
            <a:off x="323300" y="1273625"/>
            <a:ext cx="72108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Identifies the target WordPress version and find vulnerabilities in the core code for that version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Scans all the plugins that a WordPress site is using and reports potential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vulnerabilities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also has options for enumerating users and brute forcing WordPress login credentials.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Pentesters can attempt brute-force attacks against the login form using usernames wpscan discovers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can also use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identify exploitable vulnerabilities in WordPress core code or plugins.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0" name="Google Shape;12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WordPress Demo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52" name="Google Shape;1252;p73"/>
          <p:cNvSpPr txBox="1"/>
          <p:nvPr/>
        </p:nvSpPr>
        <p:spPr>
          <a:xfrm>
            <a:off x="3046900" y="773975"/>
            <a:ext cx="24396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Wpscan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WP 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Demonstration</a:t>
            </a:r>
            <a:endParaRPr/>
          </a:p>
        </p:txBody>
      </p:sp>
      <p:sp>
        <p:nvSpPr>
          <p:cNvPr id="1258" name="Google Shape;125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cover the following: </a:t>
            </a:r>
            <a:endParaRPr/>
          </a:p>
        </p:txBody>
      </p:sp>
      <p:sp>
        <p:nvSpPr>
          <p:cNvPr id="1259" name="Google Shape;125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0" name="Google Shape;126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Hack.me Setup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2" name="Google Shape;1262;p7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pscan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3" name="Google Shape;1263;p7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Scanning for Vulnerabilities in WordPress Core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4" name="Google Shape;1264;p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Scanning for Vulnerabilities in Plugins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5" name="Google Shape;1265;p7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User Enumerations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6" name="Google Shape;1266;p7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Brute-Forcing the Login Form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Summarizing Web Enumerations</a:t>
            </a:r>
            <a:endParaRPr/>
          </a:p>
        </p:txBody>
      </p:sp>
      <p:sp>
        <p:nvSpPr>
          <p:cNvPr id="1272" name="Google Shape;127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Takeaways: </a:t>
            </a:r>
            <a:endParaRPr/>
          </a:p>
        </p:txBody>
      </p:sp>
      <p:sp>
        <p:nvSpPr>
          <p:cNvPr id="1273" name="Google Shape;1273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4" name="Google Shape;1274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attacking a web server, begin by exploring manually and generating a Site Map with Burp Site</a:t>
            </a:r>
            <a:endParaRPr/>
          </a:p>
        </p:txBody>
      </p:sp>
      <p:sp>
        <p:nvSpPr>
          <p:cNvPr id="1276" name="Google Shape;1276;p7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exploring the site manually, use Burp Spider to find all internal links.  </a:t>
            </a:r>
            <a:endParaRPr/>
          </a:p>
        </p:txBody>
      </p:sp>
      <p:sp>
        <p:nvSpPr>
          <p:cNvPr id="1277" name="Google Shape;1277;p7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finding internal links, use wfuzz to perform URL enumeration. </a:t>
            </a:r>
            <a:endParaRPr/>
          </a:p>
        </p:txBody>
      </p:sp>
      <p:sp>
        <p:nvSpPr>
          <p:cNvPr id="1278" name="Google Shape;1278;p7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find a WordPress site, use wpscan to: </a:t>
            </a:r>
            <a:endParaRPr/>
          </a:p>
        </p:txBody>
      </p:sp>
      <p:sp>
        <p:nvSpPr>
          <p:cNvPr id="1279" name="Google Shape;1279;p7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installed WordPress version and enumerate vulnerabilities in WordPress Core</a:t>
            </a:r>
            <a:endParaRPr/>
          </a:p>
        </p:txBody>
      </p:sp>
      <p:sp>
        <p:nvSpPr>
          <p:cNvPr id="1280" name="Google Shape;1280;p7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user enumeration</a:t>
            </a:r>
            <a:endParaRPr/>
          </a:p>
        </p:txBody>
      </p:sp>
      <p:sp>
        <p:nvSpPr>
          <p:cNvPr id="1281" name="Google Shape;1281;p7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user logins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Summarizing Web Enumerations</a:t>
            </a:r>
            <a:endParaRPr/>
          </a:p>
        </p:txBody>
      </p:sp>
      <p:sp>
        <p:nvSpPr>
          <p:cNvPr id="1287" name="Google Shape;128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Takeaways: </a:t>
            </a:r>
            <a:endParaRPr/>
          </a:p>
        </p:txBody>
      </p:sp>
      <p:sp>
        <p:nvSpPr>
          <p:cNvPr id="1288" name="Google Shape;1288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9" name="Google Shape;1289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When attacking a web server, begin by exploring manually and generating a Site Map with Burp Site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exploring the site manually, use Burp Spider to find all internal links.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finding internal links, use wfuzz to perform URL enumeration.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find a WordPress site, use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wpscan</a:t>
            </a:r>
            <a:r>
              <a:rPr lang="en">
                <a:solidFill>
                  <a:schemeClr val="dk1"/>
                </a:solidFill>
              </a:rPr>
              <a:t> to: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Determine the installed WordPress version and enumerate vulnerabilities in WordPress Core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Perform user enumeration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Brute-force user logins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Angle: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Attack Pathway</a:t>
            </a:r>
            <a:endParaRPr/>
          </a:p>
        </p:txBody>
      </p:sp>
      <p:sp>
        <p:nvSpPr>
          <p:cNvPr id="1296" name="Google Shape;1296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7" name="Google Shape;1297;p7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8" name="Google Shape;1298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Angle</a:t>
            </a:r>
            <a:endParaRPr/>
          </a:p>
        </p:txBody>
      </p:sp>
      <p:sp>
        <p:nvSpPr>
          <p:cNvPr id="1304" name="Google Shape;130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78"/>
          <p:cNvSpPr txBox="1"/>
          <p:nvPr>
            <p:ph idx="3" type="body"/>
          </p:nvPr>
        </p:nvSpPr>
        <p:spPr>
          <a:xfrm>
            <a:off x="175" y="901325"/>
            <a:ext cx="9287400" cy="400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0000"/>
                </a:solidFill>
              </a:rPr>
              <a:t>Brute-forcing Login Protocols</a:t>
            </a:r>
            <a:endParaRPr b="1">
              <a:solidFill>
                <a:srgbClr val="660000"/>
              </a:solidFill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addition to URL enumeration of a web server, you’ll</a:t>
            </a:r>
            <a:r>
              <a:rPr lang="en"/>
              <a:t> use Hydra to attack a network protocol. 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You’ll be </a:t>
            </a:r>
            <a:r>
              <a:rPr lang="en"/>
              <a:t>responsible</a:t>
            </a:r>
            <a:r>
              <a:rPr lang="en"/>
              <a:t> for using Nmap results to determine protocol to attack.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C1130"/>
                </a:solidFill>
              </a:rPr>
              <a:t>Sudo Manipulation and Post-Exploitation</a:t>
            </a:r>
            <a:endParaRPr b="1">
              <a:solidFill>
                <a:srgbClr val="4C1130"/>
              </a:solidFill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Brute-forcing a login server typically allows attackers to get a user shell. </a:t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 they’ll want to escalate to </a:t>
            </a:r>
            <a:r>
              <a:rPr lang="en"/>
              <a:t>superuser</a:t>
            </a:r>
            <a:r>
              <a:rPr lang="en"/>
              <a:t> </a:t>
            </a:r>
            <a:r>
              <a:rPr lang="en"/>
              <a:t>privileges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Pillaging MySQL</a:t>
            </a:r>
            <a:endParaRPr b="1">
              <a:solidFill>
                <a:srgbClr val="073763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We’ll be able to find credentials for logging into the MySQL database, allowing us to dump important information. </a:t>
            </a:r>
            <a:endParaRPr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1. Find Database 		2. Gain a shell on target system. 	3. Use credentials to manually login.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0" y="3419175"/>
            <a:ext cx="749025" cy="7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1" y="901351"/>
            <a:ext cx="705200" cy="6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59" y="2133489"/>
            <a:ext cx="749026" cy="72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MySQL</a:t>
            </a:r>
            <a:endParaRPr/>
          </a:p>
        </p:txBody>
      </p:sp>
      <p:sp>
        <p:nvSpPr>
          <p:cNvPr id="1315" name="Google Shape;131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You’ll use MySQL CLI to: </a:t>
            </a:r>
            <a:endParaRPr/>
          </a:p>
        </p:txBody>
      </p:sp>
      <p:sp>
        <p:nvSpPr>
          <p:cNvPr id="1316" name="Google Shape;131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7" name="Google Shape;1317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7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database 	</a:t>
            </a:r>
            <a:endParaRPr/>
          </a:p>
        </p:txBody>
      </p:sp>
      <p:sp>
        <p:nvSpPr>
          <p:cNvPr id="1319" name="Google Shape;1319;p7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 specific database to explore</a:t>
            </a:r>
            <a:endParaRPr/>
          </a:p>
        </p:txBody>
      </p:sp>
      <p:sp>
        <p:nvSpPr>
          <p:cNvPr id="1320" name="Google Shape;1320;p7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table in the selected database</a:t>
            </a:r>
            <a:endParaRPr/>
          </a:p>
        </p:txBody>
      </p:sp>
      <p:sp>
        <p:nvSpPr>
          <p:cNvPr id="1321" name="Google Shape;1321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all columns in the selected table</a:t>
            </a:r>
            <a:endParaRPr/>
          </a:p>
        </p:txBody>
      </p:sp>
      <p:sp>
        <p:nvSpPr>
          <p:cNvPr id="1322" name="Google Shape;1322;p7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 all rows from the selected table</a:t>
            </a:r>
            <a:endParaRPr/>
          </a:p>
        </p:txBody>
      </p:sp>
      <p:sp>
        <p:nvSpPr>
          <p:cNvPr id="1323" name="Google Shape;1323;p7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the database as a text file with mysqldump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 Summary</a:t>
            </a:r>
            <a:endParaRPr/>
          </a:p>
        </p:txBody>
      </p:sp>
      <p:sp>
        <p:nvSpPr>
          <p:cNvPr id="1329" name="Google Shape;1329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0"/>
          <p:cNvSpPr txBox="1"/>
          <p:nvPr>
            <p:ph idx="3" type="body"/>
          </p:nvPr>
        </p:nvSpPr>
        <p:spPr>
          <a:xfrm>
            <a:off x="0" y="642875"/>
            <a:ext cx="9144000" cy="4164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1</a:t>
            </a:r>
            <a:r>
              <a:rPr lang="en"/>
              <a:t>: Identify all open ports and running services on the target with Nmap.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2: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Web Angle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Generate a sitemap of the HTTP server with Burp Suite and Spider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in the website’s HTML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 URL enumeration against the HTTP server with `wfuzz`.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  user enumeration against the Wordpress blog with `wpscan`.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`wpscan` to brute-force the passwords of discovered users.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in the WordPress administrator panel.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3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: The Network Angle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Brute-force  the target’s SSH server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Spawn a root shell using `python`.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on the server’s file-system.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4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Bonus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 MySQL credentials on the target file-system.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Dump the database.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2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Project Set-up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041" name="Google Shape;1041;p54"/>
          <p:cNvSpPr txBox="1"/>
          <p:nvPr/>
        </p:nvSpPr>
        <p:spPr>
          <a:xfrm>
            <a:off x="2710275" y="843175"/>
            <a:ext cx="23970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124D"/>
                </a:solidFill>
                <a:latin typeface="Roboto Mono"/>
                <a:ea typeface="Roboto Mono"/>
                <a:cs typeface="Roboto Mono"/>
                <a:sym typeface="Roboto Mono"/>
              </a:rPr>
              <a:t>Raven</a:t>
            </a:r>
            <a:endParaRPr sz="1800">
              <a:solidFill>
                <a:srgbClr val="2012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End of Class</a:t>
            </a:r>
            <a:endParaRPr/>
          </a:p>
        </p:txBody>
      </p:sp>
      <p:sp>
        <p:nvSpPr>
          <p:cNvPr id="1342" name="Google Shape;134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Begin Attack Strategy Project.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With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the remaining class time you will begin the project. Take your time, work with your classmates, and consult your instructional team if you have any questions.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Good Luck!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Strategy</a:t>
            </a:r>
            <a:endParaRPr/>
          </a:p>
        </p:txBody>
      </p:sp>
      <p:sp>
        <p:nvSpPr>
          <p:cNvPr id="1047" name="Google Shape;104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Strategy</a:t>
            </a:r>
            <a:endParaRPr/>
          </a:p>
        </p:txBody>
      </p:sp>
      <p:sp>
        <p:nvSpPr>
          <p:cNvPr id="1055" name="Google Shape;105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VM is built as a Capture the Flag (CTF) exercise.</a:t>
            </a:r>
            <a:endParaRPr/>
          </a:p>
        </p:txBody>
      </p:sp>
      <p:sp>
        <p:nvSpPr>
          <p:cNvPr id="1056" name="Google Shape;1056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to complete a series of steps in order to find special files, known as “flags”.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Each flag is a string, like: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29024d823c3f8a90eeb71449204f77be3fbc7afec47873f6c5ddf9ea5e5cfe0f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Or a text file containing such a string, like: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lag.txt</a:t>
            </a:r>
            <a:r>
              <a:rPr lang="en"/>
              <a:t>,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flag2.txt</a:t>
            </a:r>
            <a:r>
              <a:rPr lang="en"/>
              <a:t>, etc.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 will find as many flags as you can and then write a final report summarizing the vulnerabilities.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Attack Strategy</a:t>
            </a:r>
            <a:endParaRPr/>
          </a:p>
        </p:txBody>
      </p:sp>
      <p:sp>
        <p:nvSpPr>
          <p:cNvPr id="1064" name="Google Shape;1064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will complete the following steps in order to find flags: </a:t>
            </a:r>
            <a:endParaRPr/>
          </a:p>
        </p:txBody>
      </p:sp>
      <p:sp>
        <p:nvSpPr>
          <p:cNvPr id="1065" name="Google Shape;106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Use Nmap to discover the target’s IP address, and then scan it for open ports. This will reveal an HTTP server, as well as an SSH server.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Then, you will exploit </a:t>
            </a:r>
            <a:r>
              <a:rPr lang="en" sz="2000"/>
              <a:t>vulnerabilities</a:t>
            </a:r>
            <a:r>
              <a:rPr lang="en" sz="2000"/>
              <a:t> in the </a:t>
            </a:r>
            <a:r>
              <a:rPr lang="en" sz="2000"/>
              <a:t>website</a:t>
            </a:r>
            <a:r>
              <a:rPr lang="en" sz="2000"/>
              <a:t> to gain access to its administration panel.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Finally, you will attack the SHH server to first get a user shell on the system, and then </a:t>
            </a:r>
            <a:r>
              <a:rPr lang="en" sz="2000"/>
              <a:t>escalate</a:t>
            </a:r>
            <a:r>
              <a:rPr lang="en" sz="2000"/>
              <a:t> privileges to “own” the machine. 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Attack Strategy</a:t>
            </a:r>
            <a:endParaRPr/>
          </a:p>
        </p:txBody>
      </p:sp>
      <p:sp>
        <p:nvSpPr>
          <p:cNvPr id="1073" name="Google Shape;107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VM contains four flags: </a:t>
            </a:r>
            <a:endParaRPr/>
          </a:p>
        </p:txBody>
      </p:sp>
      <p:sp>
        <p:nvSpPr>
          <p:cNvPr id="1074" name="Google Shape;107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One flag is located on the website served by the target’s HTTP server.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One flag is located in the administration panel for the target’s WordPress installation. 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🚩"/>
            </a:pPr>
            <a:r>
              <a:rPr lang="en" sz="2000"/>
              <a:t>Two flags are located on the server’s filesystem, outside of the web server directories.  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Project Methods</a:t>
            </a:r>
            <a:endParaRPr/>
          </a:p>
        </p:txBody>
      </p:sp>
      <p:sp>
        <p:nvSpPr>
          <p:cNvPr id="1082" name="Google Shape;1082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tasks can be completed in a myriad of ways, with a myriad of tools: </a:t>
            </a:r>
            <a:endParaRPr/>
          </a:p>
        </p:txBody>
      </p:sp>
      <p:sp>
        <p:nvSpPr>
          <p:cNvPr id="1083" name="Google Shape;1083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59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1</a:t>
            </a:r>
            <a:r>
              <a:rPr lang="en"/>
              <a:t>: Identify all open ports and running services on the target with Nmap.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2: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Web Angle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Generate a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sitemap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of the HTTP server with Burp Suite and Spider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in the website’s HTML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 URL enumeration against the HTTP server with `wfuzz`.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  user enumeration against the Wordpress blog with `wpscan`.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`wpscan` to brute-force the passwords of discovered users.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in the WordPress administrator panel.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Medium"/>
                <a:ea typeface="Roboto Medium"/>
                <a:cs typeface="Roboto Medium"/>
                <a:sym typeface="Roboto Medium"/>
              </a:rPr>
              <a:t>Phase 3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: The Network Angle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Brute-force  the target’s SSH server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Spawn a root shell using `python`.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Find flags on the server’s file-system.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Network Enumeration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 enumeration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host discovery</a:t>
            </a:r>
            <a:r>
              <a:rPr lang="en">
                <a:solidFill>
                  <a:schemeClr val="dk1"/>
                </a:solidFill>
              </a:rPr>
              <a:t> reveal which machines are discoverable on the target network. </a:t>
            </a:r>
            <a:endParaRPr/>
          </a:p>
        </p:txBody>
      </p:sp>
      <p:sp>
        <p:nvSpPr>
          <p:cNvPr id="1092" name="Google Shape;109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3" name="Google Shape;109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Nmap is the most important tool for network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enumeration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6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You should assess the IP address of the vulnerable VM via host discovery.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6" name="Google Shape;1096;p6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Then, port scan that IP address (revealing open TCP and UDP ports, OSm and versions of services running on open ports). 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7" name="Google Shape;1097;p60"/>
          <p:cNvSpPr txBox="1"/>
          <p:nvPr>
            <p:ph idx="6" type="subTitle"/>
          </p:nvPr>
        </p:nvSpPr>
        <p:spPr>
          <a:xfrm>
            <a:off x="-12300" y="3918975"/>
            <a:ext cx="94077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Try running the quietest port scan possible (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-Pn, -n, --disable-arp-ping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